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0.wmf"/><Relationship Id="rId1" Type="http://schemas.openxmlformats.org/officeDocument/2006/relationships/image" Target="../media/image9.png"/><Relationship Id="rId6" Type="http://schemas.openxmlformats.org/officeDocument/2006/relationships/image" Target="../media/image5.wmf"/><Relationship Id="rId5" Type="http://schemas.openxmlformats.org/officeDocument/2006/relationships/image" Target="../media/image11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FDAB0-BBB7-4DF2-8EE5-F493BF8EE53D}" type="datetimeFigureOut">
              <a:rPr lang="zh-TW" altLang="en-US" smtClean="0"/>
              <a:t>2010/7/13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A5292-96C7-4206-85C4-C21CB47225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A0D58-C93A-4681-B4D3-7362FB70605A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564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4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TW" altLang="en-US" smtClean="0"/>
              <a:t>中興導入知識管理共分為三個階段</a:t>
            </a:r>
          </a:p>
          <a:p>
            <a:pPr eaLnBrk="1" hangingPunct="1"/>
            <a:r>
              <a:rPr lang="en-US" altLang="zh-TW" smtClean="0"/>
              <a:t>1.</a:t>
            </a:r>
            <a:r>
              <a:rPr lang="zh-TW" altLang="en-US" smtClean="0"/>
              <a:t>雛型期</a:t>
            </a:r>
          </a:p>
          <a:p>
            <a:pPr eaLnBrk="1" hangingPunct="1"/>
            <a:r>
              <a:rPr lang="en-US" altLang="zh-TW" smtClean="0"/>
              <a:t>2.</a:t>
            </a:r>
            <a:r>
              <a:rPr lang="zh-TW" altLang="en-US" smtClean="0"/>
              <a:t>豐富期</a:t>
            </a:r>
          </a:p>
          <a:p>
            <a:pPr eaLnBrk="1" hangingPunct="1"/>
            <a:r>
              <a:rPr lang="en-US" altLang="zh-TW" smtClean="0"/>
              <a:t>3.</a:t>
            </a:r>
            <a:r>
              <a:rPr lang="zh-TW" altLang="en-US" smtClean="0"/>
              <a:t>制度化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DBA79-6993-4614-8751-B03C81019C3E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565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5C93D-DE47-433A-A888-3360FBA4DAF4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66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TW" smtClean="0"/>
              <a:t>1.</a:t>
            </a:r>
            <a:r>
              <a:rPr lang="zh-TW" altLang="en-US" smtClean="0"/>
              <a:t>董事長為最高指導人員</a:t>
            </a:r>
          </a:p>
          <a:p>
            <a:pPr eaLnBrk="1" hangingPunct="1"/>
            <a:r>
              <a:rPr lang="zh-TW" altLang="en-US" smtClean="0"/>
              <a:t>   聘請資策會鞏仁文為推動小組顧問</a:t>
            </a:r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en-US" altLang="zh-TW" smtClean="0"/>
              <a:t>2.a.</a:t>
            </a:r>
            <a:r>
              <a:rPr lang="zh-TW" altLang="en-US" smtClean="0"/>
              <a:t>知識範圍：自產及收集之資料文件、工程圖、規範</a:t>
            </a:r>
          </a:p>
          <a:p>
            <a:pPr eaLnBrk="1" hangingPunct="1"/>
            <a:r>
              <a:rPr lang="zh-TW" altLang="en-US" smtClean="0"/>
              <a:t>   </a:t>
            </a:r>
            <a:r>
              <a:rPr lang="en-US" altLang="zh-TW" smtClean="0"/>
              <a:t>b.</a:t>
            </a:r>
            <a:r>
              <a:rPr lang="zh-TW" altLang="en-US" smtClean="0"/>
              <a:t>以掃描方式保存過去</a:t>
            </a:r>
            <a:r>
              <a:rPr lang="en-US" altLang="zh-TW" smtClean="0"/>
              <a:t>30</a:t>
            </a:r>
            <a:r>
              <a:rPr lang="zh-TW" altLang="en-US" smtClean="0"/>
              <a:t>年的歷史文件及新產之報告及工程圖</a:t>
            </a:r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en-US" altLang="zh-TW" smtClean="0"/>
              <a:t>3.</a:t>
            </a:r>
            <a:r>
              <a:rPr lang="zh-TW" altLang="en-US" smtClean="0"/>
              <a:t>數化文件透過網路分享（駐外單位以ＡＤＳＬ連線）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48922-8CD6-47F1-BD0D-F54AB0F7DDC7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  <p:sp>
        <p:nvSpPr>
          <p:cNvPr id="567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TW" altLang="en-US" smtClean="0"/>
              <a:t>掃描，整理，建檔，加值化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88D076-82E4-4E1D-BFA5-4B627907287E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568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TW" altLang="en-US" smtClean="0"/>
              <a:t>在第二階段豐富期中，中興導入了知識知轉化論的四種模式，</a:t>
            </a:r>
          </a:p>
          <a:p>
            <a:pPr eaLnBrk="1" hangingPunct="1"/>
            <a:r>
              <a:rPr lang="zh-TW" altLang="en-US" smtClean="0"/>
              <a:t>分別為社會化、外化、組合化、內化。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png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png"/><Relationship Id="rId5" Type="http://schemas.openxmlformats.org/officeDocument/2006/relationships/image" Target="../media/image12.png"/><Relationship Id="rId15" Type="http://schemas.openxmlformats.org/officeDocument/2006/relationships/image" Target="../media/image8.gi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32.png"/><Relationship Id="rId3" Type="http://schemas.openxmlformats.org/officeDocument/2006/relationships/oleObject" Target="../embeddings/oleObject14.bin"/><Relationship Id="rId21" Type="http://schemas.openxmlformats.org/officeDocument/2006/relationships/image" Target="../media/image35.jpe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8.png"/><Relationship Id="rId17" Type="http://schemas.openxmlformats.org/officeDocument/2006/relationships/image" Target="../media/image31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24" Type="http://schemas.openxmlformats.org/officeDocument/2006/relationships/oleObject" Target="../embeddings/oleObject26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29.png"/><Relationship Id="rId23" Type="http://schemas.openxmlformats.org/officeDocument/2006/relationships/oleObject" Target="../embeddings/oleObject25.bin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oleObject" Target="../embeddings/oleObject19.bin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A62AF-6E21-42EB-8C5C-09520938FA0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62306" name="Rectangle 2"/>
          <p:cNvSpPr>
            <a:spLocks noChangeArrowheads="1"/>
          </p:cNvSpPr>
          <p:nvPr/>
        </p:nvSpPr>
        <p:spPr bwMode="auto">
          <a:xfrm>
            <a:off x="492125" y="346075"/>
            <a:ext cx="8112125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中興工程顧問的知識管理</a:t>
            </a:r>
          </a:p>
        </p:txBody>
      </p:sp>
      <p:sp>
        <p:nvSpPr>
          <p:cNvPr id="75780" name="Line 3"/>
          <p:cNvSpPr>
            <a:spLocks noChangeShapeType="1"/>
          </p:cNvSpPr>
          <p:nvPr/>
        </p:nvSpPr>
        <p:spPr bwMode="auto">
          <a:xfrm>
            <a:off x="3560763" y="4927600"/>
            <a:ext cx="0" cy="1098550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81" name="Text Box 4" descr="寬右斜對角線"/>
          <p:cNvSpPr txBox="1">
            <a:spLocks noChangeArrowheads="1"/>
          </p:cNvSpPr>
          <p:nvPr/>
        </p:nvSpPr>
        <p:spPr bwMode="auto">
          <a:xfrm>
            <a:off x="1063625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89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82" name="Line 5"/>
          <p:cNvSpPr>
            <a:spLocks noChangeShapeType="1"/>
          </p:cNvSpPr>
          <p:nvPr/>
        </p:nvSpPr>
        <p:spPr bwMode="auto">
          <a:xfrm>
            <a:off x="1419225" y="5581650"/>
            <a:ext cx="0" cy="444500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83" name="Text Box 6" descr="寬右斜對角線"/>
          <p:cNvSpPr txBox="1">
            <a:spLocks noChangeArrowheads="1"/>
          </p:cNvSpPr>
          <p:nvPr/>
        </p:nvSpPr>
        <p:spPr bwMode="auto">
          <a:xfrm>
            <a:off x="3273425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91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84" name="Line 7"/>
          <p:cNvSpPr>
            <a:spLocks noChangeShapeType="1"/>
          </p:cNvSpPr>
          <p:nvPr/>
        </p:nvSpPr>
        <p:spPr bwMode="auto">
          <a:xfrm>
            <a:off x="4632325" y="4222750"/>
            <a:ext cx="0" cy="1803400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85" name="Text Box 8" descr="寬右斜對角線"/>
          <p:cNvSpPr txBox="1">
            <a:spLocks noChangeArrowheads="1"/>
          </p:cNvSpPr>
          <p:nvPr/>
        </p:nvSpPr>
        <p:spPr bwMode="auto">
          <a:xfrm>
            <a:off x="4352925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92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86" name="Line 9"/>
          <p:cNvSpPr>
            <a:spLocks noChangeShapeType="1"/>
          </p:cNvSpPr>
          <p:nvPr/>
        </p:nvSpPr>
        <p:spPr bwMode="auto">
          <a:xfrm>
            <a:off x="2489200" y="5327650"/>
            <a:ext cx="0" cy="698500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87" name="Line 10"/>
          <p:cNvSpPr>
            <a:spLocks noChangeShapeType="1"/>
          </p:cNvSpPr>
          <p:nvPr/>
        </p:nvSpPr>
        <p:spPr bwMode="auto">
          <a:xfrm>
            <a:off x="5703888" y="2841625"/>
            <a:ext cx="0" cy="3184525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88" name="Text Box 11" descr="寬右斜對角線"/>
          <p:cNvSpPr txBox="1">
            <a:spLocks noChangeArrowheads="1"/>
          </p:cNvSpPr>
          <p:nvPr/>
        </p:nvSpPr>
        <p:spPr bwMode="auto">
          <a:xfrm>
            <a:off x="2266950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90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89" name="Text Box 12" descr="寬右斜對角線"/>
          <p:cNvSpPr txBox="1">
            <a:spLocks noChangeArrowheads="1"/>
          </p:cNvSpPr>
          <p:nvPr/>
        </p:nvSpPr>
        <p:spPr bwMode="auto">
          <a:xfrm>
            <a:off x="5346700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93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90" name="Line 13"/>
          <p:cNvSpPr>
            <a:spLocks noChangeShapeType="1"/>
          </p:cNvSpPr>
          <p:nvPr/>
        </p:nvSpPr>
        <p:spPr bwMode="auto">
          <a:xfrm>
            <a:off x="6775450" y="2422525"/>
            <a:ext cx="0" cy="3603625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91" name="Text Box 14" descr="寬右斜對角線"/>
          <p:cNvSpPr txBox="1">
            <a:spLocks noChangeArrowheads="1"/>
          </p:cNvSpPr>
          <p:nvPr/>
        </p:nvSpPr>
        <p:spPr bwMode="auto">
          <a:xfrm>
            <a:off x="6438900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94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1762319" name="Freeform 15" descr="寬右斜對角線"/>
          <p:cNvSpPr>
            <a:spLocks/>
          </p:cNvSpPr>
          <p:nvPr/>
        </p:nvSpPr>
        <p:spPr bwMode="auto">
          <a:xfrm>
            <a:off x="1409700" y="2228850"/>
            <a:ext cx="5765800" cy="3340100"/>
          </a:xfrm>
          <a:custGeom>
            <a:avLst/>
            <a:gdLst>
              <a:gd name="T0" fmla="*/ 0 w 3632"/>
              <a:gd name="T1" fmla="*/ 2147483647 h 2104"/>
              <a:gd name="T2" fmla="*/ 2147483647 w 3632"/>
              <a:gd name="T3" fmla="*/ 2147483647 h 2104"/>
              <a:gd name="T4" fmla="*/ 2147483647 w 3632"/>
              <a:gd name="T5" fmla="*/ 2147483647 h 2104"/>
              <a:gd name="T6" fmla="*/ 2147483647 w 3632"/>
              <a:gd name="T7" fmla="*/ 2147483647 h 2104"/>
              <a:gd name="T8" fmla="*/ 2147483647 w 3632"/>
              <a:gd name="T9" fmla="*/ 2147483647 h 2104"/>
              <a:gd name="T10" fmla="*/ 2147483647 w 3632"/>
              <a:gd name="T11" fmla="*/ 0 h 21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32"/>
              <a:gd name="T19" fmla="*/ 0 h 2104"/>
              <a:gd name="T20" fmla="*/ 3632 w 3632"/>
              <a:gd name="T21" fmla="*/ 2104 h 21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32" h="2104">
                <a:moveTo>
                  <a:pt x="0" y="2104"/>
                </a:moveTo>
                <a:lnTo>
                  <a:pt x="680" y="1944"/>
                </a:lnTo>
                <a:lnTo>
                  <a:pt x="1344" y="1720"/>
                </a:lnTo>
                <a:lnTo>
                  <a:pt x="2024" y="1248"/>
                </a:lnTo>
                <a:lnTo>
                  <a:pt x="2696" y="400"/>
                </a:lnTo>
                <a:lnTo>
                  <a:pt x="3632" y="0"/>
                </a:lnTo>
              </a:path>
            </a:pathLst>
          </a:custGeom>
          <a:noFill/>
          <a:ln w="79375">
            <a:solidFill>
              <a:srgbClr val="FF00FF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54175" y="3059113"/>
            <a:ext cx="3692525" cy="1096962"/>
            <a:chOff x="1042" y="2139"/>
            <a:chExt cx="2326" cy="691"/>
          </a:xfrm>
        </p:grpSpPr>
        <p:sp>
          <p:nvSpPr>
            <p:cNvPr id="1762321" name="AutoShape 17"/>
            <p:cNvSpPr>
              <a:spLocks noChangeArrowheads="1"/>
            </p:cNvSpPr>
            <p:nvPr/>
          </p:nvSpPr>
          <p:spPr bwMode="auto">
            <a:xfrm>
              <a:off x="1042" y="2139"/>
              <a:ext cx="2326" cy="691"/>
            </a:xfrm>
            <a:prstGeom prst="chevron">
              <a:avLst>
                <a:gd name="adj" fmla="val 96667"/>
              </a:avLst>
            </a:pr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5807" name="Text Box 18"/>
            <p:cNvSpPr txBox="1">
              <a:spLocks noChangeArrowheads="1"/>
            </p:cNvSpPr>
            <p:nvPr/>
          </p:nvSpPr>
          <p:spPr bwMode="auto">
            <a:xfrm>
              <a:off x="1643" y="2170"/>
              <a:ext cx="1236" cy="59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0" lang="zh-TW" altLang="en-US" sz="28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階段二</a:t>
              </a:r>
            </a:p>
            <a:p>
              <a:pPr algn="ctr"/>
              <a:r>
                <a:rPr kumimoji="0" lang="zh-TW" altLang="en-US" sz="28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知識豐富期</a:t>
              </a:r>
              <a:endParaRPr kumimoji="0" lang="zh-TW" altLang="zh-TW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36975" y="1476375"/>
            <a:ext cx="5453063" cy="1120775"/>
            <a:chOff x="2354" y="1142"/>
            <a:chExt cx="3435" cy="706"/>
          </a:xfrm>
        </p:grpSpPr>
        <p:sp>
          <p:nvSpPr>
            <p:cNvPr id="1762324" name="AutoShape 20"/>
            <p:cNvSpPr>
              <a:spLocks noChangeArrowheads="1"/>
            </p:cNvSpPr>
            <p:nvPr/>
          </p:nvSpPr>
          <p:spPr bwMode="auto">
            <a:xfrm>
              <a:off x="2354" y="1157"/>
              <a:ext cx="3435" cy="691"/>
            </a:xfrm>
            <a:prstGeom prst="chevron">
              <a:avLst>
                <a:gd name="adj" fmla="val 124276"/>
              </a:avLst>
            </a:pr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5805" name="Text Box 21"/>
            <p:cNvSpPr txBox="1">
              <a:spLocks noChangeArrowheads="1"/>
            </p:cNvSpPr>
            <p:nvPr/>
          </p:nvSpPr>
          <p:spPr bwMode="auto">
            <a:xfrm>
              <a:off x="3011" y="1142"/>
              <a:ext cx="2558" cy="59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zh-TW" altLang="en-US" sz="28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階段三</a:t>
              </a:r>
            </a:p>
            <a:p>
              <a:pPr algn="ctr"/>
              <a:r>
                <a:rPr kumimoji="0" lang="zh-TW" altLang="en-US" sz="28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作業融合期</a:t>
              </a:r>
              <a:r>
                <a:rPr kumimoji="0" lang="zh-TW" altLang="en-US" sz="20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－落實企業文化</a:t>
              </a:r>
              <a:endParaRPr kumimoji="0" lang="zh-TW" altLang="zh-TW" sz="28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75795" name="Text Box 22" descr="寬右斜對角線"/>
          <p:cNvSpPr txBox="1">
            <a:spLocks noChangeArrowheads="1"/>
          </p:cNvSpPr>
          <p:nvPr/>
        </p:nvSpPr>
        <p:spPr bwMode="auto">
          <a:xfrm>
            <a:off x="492125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zh-TW" sz="1600">
                <a:latin typeface="Times New Roman" pitchFamily="18" charset="0"/>
                <a:ea typeface="標楷體" pitchFamily="65" charset="-120"/>
              </a:rPr>
              <a:t>86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96" name="Line 23"/>
          <p:cNvSpPr>
            <a:spLocks noChangeShapeType="1"/>
          </p:cNvSpPr>
          <p:nvPr/>
        </p:nvSpPr>
        <p:spPr bwMode="auto">
          <a:xfrm>
            <a:off x="847725" y="5581650"/>
            <a:ext cx="0" cy="444500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97" name="Text Box 24" descr="寬右斜對角線"/>
          <p:cNvSpPr txBox="1">
            <a:spLocks noChangeArrowheads="1"/>
          </p:cNvSpPr>
          <p:nvPr/>
        </p:nvSpPr>
        <p:spPr bwMode="auto">
          <a:xfrm>
            <a:off x="0" y="60610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zh-TW" sz="1600">
                <a:latin typeface="Times New Roman" pitchFamily="18" charset="0"/>
                <a:ea typeface="標楷體" pitchFamily="65" charset="-120"/>
              </a:rPr>
              <a:t>75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</a:t>
            </a:r>
          </a:p>
        </p:txBody>
      </p:sp>
      <p:sp>
        <p:nvSpPr>
          <p:cNvPr id="75798" name="Line 25"/>
          <p:cNvSpPr>
            <a:spLocks noChangeShapeType="1"/>
          </p:cNvSpPr>
          <p:nvPr/>
        </p:nvSpPr>
        <p:spPr bwMode="auto">
          <a:xfrm>
            <a:off x="355600" y="5581650"/>
            <a:ext cx="0" cy="444500"/>
          </a:xfrm>
          <a:prstGeom prst="line">
            <a:avLst/>
          </a:prstGeom>
          <a:noFill/>
          <a:ln w="25400">
            <a:solidFill>
              <a:srgbClr val="FFCC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99" name="Line 26"/>
          <p:cNvSpPr>
            <a:spLocks noChangeShapeType="1"/>
          </p:cNvSpPr>
          <p:nvPr/>
        </p:nvSpPr>
        <p:spPr bwMode="auto">
          <a:xfrm flipH="1">
            <a:off x="355600" y="5568950"/>
            <a:ext cx="1054100" cy="0"/>
          </a:xfrm>
          <a:prstGeom prst="line">
            <a:avLst/>
          </a:prstGeom>
          <a:noFill/>
          <a:ln w="79375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-7938" y="4483100"/>
            <a:ext cx="2074863" cy="1098550"/>
            <a:chOff x="-5" y="3036"/>
            <a:chExt cx="1307" cy="692"/>
          </a:xfrm>
        </p:grpSpPr>
        <p:sp>
          <p:nvSpPr>
            <p:cNvPr id="1762332" name="AutoShape 28"/>
            <p:cNvSpPr>
              <a:spLocks noChangeArrowheads="1"/>
            </p:cNvSpPr>
            <p:nvPr/>
          </p:nvSpPr>
          <p:spPr bwMode="auto">
            <a:xfrm>
              <a:off x="48" y="3036"/>
              <a:ext cx="1254" cy="692"/>
            </a:xfrm>
            <a:prstGeom prst="homePlate">
              <a:avLst>
                <a:gd name="adj" fmla="val 60883"/>
              </a:avLst>
            </a:prstGeom>
            <a:solidFill>
              <a:schemeClr val="accent1"/>
            </a:solidFill>
            <a:ln w="12699">
              <a:noFill/>
              <a:miter lim="800000"/>
              <a:headEnd type="none" w="sm" len="sm"/>
              <a:tailEnd type="none" w="sm" len="sm"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5803" name="Text Box 29"/>
            <p:cNvSpPr txBox="1">
              <a:spLocks noChangeArrowheads="1"/>
            </p:cNvSpPr>
            <p:nvPr/>
          </p:nvSpPr>
          <p:spPr bwMode="auto">
            <a:xfrm>
              <a:off x="-5" y="3068"/>
              <a:ext cx="1236" cy="596"/>
            </a:xfrm>
            <a:prstGeom prst="rect">
              <a:avLst/>
            </a:prstGeom>
            <a:noFill/>
            <a:ln w="12699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0" lang="zh-TW" altLang="en-US" sz="28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階段一</a:t>
              </a:r>
            </a:p>
            <a:p>
              <a:pPr algn="ctr"/>
              <a:r>
                <a:rPr kumimoji="0" lang="zh-TW" altLang="en-US" sz="28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架構雛型期</a:t>
              </a:r>
            </a:p>
          </p:txBody>
        </p:sp>
      </p:grpSp>
      <p:sp>
        <p:nvSpPr>
          <p:cNvPr id="75801" name="Rectangle 30" descr="寬右斜對角線"/>
          <p:cNvSpPr>
            <a:spLocks noChangeArrowheads="1"/>
          </p:cNvSpPr>
          <p:nvPr/>
        </p:nvSpPr>
        <p:spPr bwMode="auto">
          <a:xfrm>
            <a:off x="5318125" y="6515100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76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3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DA3F9-D628-4D95-B5C3-063E9716694F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6803" name="Rectangle 2"/>
          <p:cNvSpPr>
            <a:spLocks noChangeArrowheads="1"/>
          </p:cNvSpPr>
          <p:nvPr/>
        </p:nvSpPr>
        <p:spPr bwMode="auto">
          <a:xfrm>
            <a:off x="341313" y="2168525"/>
            <a:ext cx="846455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TW" altLang="en-US" sz="2800" b="1">
                <a:solidFill>
                  <a:srgbClr val="CC99FF"/>
                </a:solidFill>
                <a:ea typeface="標楷體" pitchFamily="65" charset="-120"/>
              </a:rPr>
              <a:t>架構雛型發展階段：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r>
              <a:rPr lang="zh-TW" altLang="en-US" sz="2800" b="1">
                <a:ea typeface="標楷體" pitchFamily="65" charset="-120"/>
              </a:rPr>
              <a:t/>
            </a:r>
            <a:br>
              <a:rPr lang="zh-TW" altLang="en-US" sz="2800" b="1">
                <a:ea typeface="標楷體" pitchFamily="65" charset="-120"/>
              </a:rPr>
            </a:br>
            <a:r>
              <a:rPr lang="zh-TW" altLang="en-US" sz="2800" b="1">
                <a:ea typeface="標楷體" pitchFamily="65" charset="-120"/>
              </a:rPr>
              <a:t>　　以數位圖書館為階段目標，邁向知識管理的第一步，達到工程師</a:t>
            </a:r>
            <a:r>
              <a:rPr lang="en-US" altLang="zh-TW" sz="2800" b="1">
                <a:ea typeface="標楷體" pitchFamily="65" charset="-120"/>
              </a:rPr>
              <a:t>any time</a:t>
            </a:r>
            <a:r>
              <a:rPr lang="zh-TW" altLang="en-US" sz="2800" b="1">
                <a:ea typeface="標楷體" pitchFamily="65" charset="-120"/>
              </a:rPr>
              <a:t>（任何時間）</a:t>
            </a:r>
            <a:r>
              <a:rPr lang="en-US" altLang="zh-TW" sz="2800" b="1">
                <a:ea typeface="標楷體" pitchFamily="65" charset="-120"/>
              </a:rPr>
              <a:t>any where</a:t>
            </a:r>
            <a:r>
              <a:rPr lang="zh-TW" altLang="en-US" sz="2800" b="1">
                <a:ea typeface="標楷體" pitchFamily="65" charset="-120"/>
              </a:rPr>
              <a:t>（任何地點）都能擷取所需資料。繼承了工程圖微縮影</a:t>
            </a:r>
            <a:r>
              <a:rPr lang="en-US" altLang="zh-TW" sz="2800" b="1">
                <a:ea typeface="標楷體" pitchFamily="65" charset="-120"/>
              </a:rPr>
              <a:t>(75</a:t>
            </a:r>
            <a:r>
              <a:rPr lang="zh-TW" altLang="en-US" sz="2800" b="1">
                <a:ea typeface="標楷體" pitchFamily="65" charset="-120"/>
              </a:rPr>
              <a:t>年</a:t>
            </a:r>
            <a:r>
              <a:rPr lang="en-US" altLang="zh-TW" sz="2800" b="1">
                <a:ea typeface="標楷體" pitchFamily="65" charset="-120"/>
              </a:rPr>
              <a:t>)</a:t>
            </a:r>
            <a:r>
              <a:rPr lang="zh-TW" altLang="en-US" sz="2800" b="1">
                <a:ea typeface="標楷體" pitchFamily="65" charset="-120"/>
              </a:rPr>
              <a:t>與掃描</a:t>
            </a:r>
            <a:r>
              <a:rPr lang="en-US" altLang="zh-TW" sz="2800" b="1">
                <a:ea typeface="標楷體" pitchFamily="65" charset="-120"/>
              </a:rPr>
              <a:t>(86</a:t>
            </a:r>
            <a:r>
              <a:rPr lang="zh-TW" altLang="en-US" sz="2800" b="1">
                <a:ea typeface="標楷體" pitchFamily="65" charset="-120"/>
              </a:rPr>
              <a:t>年</a:t>
            </a:r>
            <a:r>
              <a:rPr lang="en-US" altLang="zh-TW" sz="2800" b="1">
                <a:ea typeface="標楷體" pitchFamily="65" charset="-120"/>
              </a:rPr>
              <a:t>)</a:t>
            </a:r>
            <a:r>
              <a:rPr lang="zh-TW" altLang="en-US" sz="2800" b="1">
                <a:ea typeface="標楷體" pitchFamily="65" charset="-120"/>
              </a:rPr>
              <a:t>的保存經驗，試圖建立知識管理系統，一個ｅ化的工作環境。</a:t>
            </a:r>
          </a:p>
        </p:txBody>
      </p:sp>
      <p:sp>
        <p:nvSpPr>
          <p:cNvPr id="1764355" name="AutoShape 3"/>
          <p:cNvSpPr>
            <a:spLocks noChangeArrowheads="1"/>
          </p:cNvSpPr>
          <p:nvPr/>
        </p:nvSpPr>
        <p:spPr bwMode="auto">
          <a:xfrm>
            <a:off x="793750" y="1169988"/>
            <a:ext cx="2246313" cy="731837"/>
          </a:xfrm>
          <a:prstGeom prst="homePlate">
            <a:avLst>
              <a:gd name="adj" fmla="val 103124"/>
            </a:avLst>
          </a:prstGeom>
          <a:solidFill>
            <a:schemeClr val="accent1"/>
          </a:solidFill>
          <a:ln w="12699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6805" name="Text Box 4"/>
          <p:cNvSpPr txBox="1">
            <a:spLocks noChangeArrowheads="1"/>
          </p:cNvSpPr>
          <p:nvPr/>
        </p:nvSpPr>
        <p:spPr bwMode="auto">
          <a:xfrm>
            <a:off x="788988" y="1200150"/>
            <a:ext cx="1454150" cy="701675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階段一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架構雛型期</a:t>
            </a:r>
            <a:endParaRPr kumimoji="0" lang="zh-TW" altLang="en-US" sz="24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64357" name="AutoShape 5"/>
          <p:cNvSpPr>
            <a:spLocks noChangeArrowheads="1"/>
          </p:cNvSpPr>
          <p:nvPr/>
        </p:nvSpPr>
        <p:spPr bwMode="auto">
          <a:xfrm>
            <a:off x="2032000" y="1169988"/>
            <a:ext cx="3413125" cy="730250"/>
          </a:xfrm>
          <a:prstGeom prst="chevron">
            <a:avLst>
              <a:gd name="adj" fmla="val 134224"/>
            </a:avLst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8" dist="17961" dir="135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6807" name="Text Box 6"/>
          <p:cNvSpPr txBox="1">
            <a:spLocks noChangeArrowheads="1"/>
          </p:cNvSpPr>
          <p:nvPr/>
        </p:nvSpPr>
        <p:spPr bwMode="auto">
          <a:xfrm>
            <a:off x="2911475" y="1174750"/>
            <a:ext cx="145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階段二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知識豐富期</a:t>
            </a:r>
            <a:endParaRPr kumimoji="0" lang="zh-TW" altLang="zh-TW" sz="20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64359" name="AutoShape 7"/>
          <p:cNvSpPr>
            <a:spLocks noChangeArrowheads="1"/>
          </p:cNvSpPr>
          <p:nvPr/>
        </p:nvSpPr>
        <p:spPr bwMode="auto">
          <a:xfrm>
            <a:off x="4352925" y="1169988"/>
            <a:ext cx="4308475" cy="730250"/>
          </a:xfrm>
          <a:prstGeom prst="chevron">
            <a:avLst>
              <a:gd name="adj" fmla="val 147500"/>
            </a:avLst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8" dist="17961" dir="135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6809" name="Text Box 8"/>
          <p:cNvSpPr txBox="1">
            <a:spLocks noChangeArrowheads="1"/>
          </p:cNvSpPr>
          <p:nvPr/>
        </p:nvSpPr>
        <p:spPr bwMode="auto">
          <a:xfrm>
            <a:off x="5454650" y="1201738"/>
            <a:ext cx="145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階段三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作業融合期</a:t>
            </a:r>
            <a:endParaRPr kumimoji="0" lang="zh-TW" altLang="zh-TW" sz="20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6810" name="Rectangle 9" descr="寬右斜對角線"/>
          <p:cNvSpPr>
            <a:spLocks noChangeArrowheads="1"/>
          </p:cNvSpPr>
          <p:nvPr/>
        </p:nvSpPr>
        <p:spPr bwMode="auto">
          <a:xfrm>
            <a:off x="5318125" y="6515100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  <p:sp>
        <p:nvSpPr>
          <p:cNvPr id="176436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中興工程顧問的知識管理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95B36-DB1B-478C-9C90-6F7B3A11E92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341313" y="2259013"/>
            <a:ext cx="8464550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TW" altLang="en-US" sz="2800" b="1">
                <a:solidFill>
                  <a:srgbClr val="CC99FF"/>
                </a:solidFill>
                <a:ea typeface="標楷體" pitchFamily="65" charset="-120"/>
              </a:rPr>
              <a:t>知識豐富發展階段：</a:t>
            </a:r>
            <a:br>
              <a:rPr lang="zh-TW" altLang="en-US" sz="2800" b="1">
                <a:solidFill>
                  <a:srgbClr val="CC99FF"/>
                </a:solidFill>
                <a:ea typeface="標楷體" pitchFamily="65" charset="-120"/>
              </a:rPr>
            </a:br>
            <a:endParaRPr lang="zh-TW" altLang="en-US" sz="2800" b="1">
              <a:solidFill>
                <a:srgbClr val="CC99FF"/>
              </a:solidFill>
              <a:ea typeface="標楷體" pitchFamily="65" charset="-12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r>
              <a:rPr lang="zh-TW" altLang="en-US" sz="2800" b="1">
                <a:solidFill>
                  <a:srgbClr val="CC99FF"/>
                </a:solidFill>
                <a:ea typeface="標楷體" pitchFamily="65" charset="-120"/>
              </a:rPr>
              <a:t>　　</a:t>
            </a:r>
            <a:r>
              <a:rPr lang="zh-TW" altLang="en-US" sz="2800" b="1">
                <a:ea typeface="標楷體" pitchFamily="65" charset="-120"/>
              </a:rPr>
              <a:t>改變工程師的</a:t>
            </a:r>
            <a:r>
              <a:rPr lang="zh-TW" altLang="en-US" sz="2800" b="1">
                <a:solidFill>
                  <a:srgbClr val="FFFF00"/>
                </a:solidFill>
                <a:ea typeface="標楷體" pitchFamily="65" charset="-120"/>
              </a:rPr>
              <a:t>閱讀方式</a:t>
            </a:r>
            <a:r>
              <a:rPr lang="zh-TW" altLang="en-US" sz="2800" b="1">
                <a:ea typeface="標楷體" pitchFamily="65" charset="-120"/>
              </a:rPr>
              <a:t>，利用網路直接瀏灠數位文件，迅速取得設計與監造技術知識，朝無紙化企業邁進。配合</a:t>
            </a:r>
            <a:r>
              <a:rPr lang="zh-TW" altLang="en-US" sz="2800" b="1">
                <a:solidFill>
                  <a:srgbClr val="FFFF00"/>
                </a:solidFill>
                <a:ea typeface="標楷體" pitchFamily="65" charset="-120"/>
              </a:rPr>
              <a:t>教育訓練</a:t>
            </a:r>
            <a:r>
              <a:rPr lang="zh-TW" altLang="en-US" sz="2800" b="1">
                <a:ea typeface="標楷體" pitchFamily="65" charset="-120"/>
              </a:rPr>
              <a:t>，推動知識管理，增加認知與應用。大量充實知識內容及使用層面、智慧型知識檢索，形成</a:t>
            </a:r>
            <a:r>
              <a:rPr lang="zh-TW" altLang="en-US" sz="2800" b="1">
                <a:solidFill>
                  <a:srgbClr val="FFFF00"/>
                </a:solidFill>
                <a:ea typeface="標楷體" pitchFamily="65" charset="-120"/>
              </a:rPr>
              <a:t>日常必備</a:t>
            </a:r>
            <a:r>
              <a:rPr lang="zh-TW" altLang="en-US" sz="2800" b="1">
                <a:ea typeface="標楷體" pitchFamily="65" charset="-120"/>
              </a:rPr>
              <a:t>的工具之一。</a:t>
            </a:r>
          </a:p>
        </p:txBody>
      </p:sp>
      <p:sp>
        <p:nvSpPr>
          <p:cNvPr id="1772547" name="AutoShape 3"/>
          <p:cNvSpPr>
            <a:spLocks noChangeArrowheads="1"/>
          </p:cNvSpPr>
          <p:nvPr/>
        </p:nvSpPr>
        <p:spPr bwMode="auto">
          <a:xfrm>
            <a:off x="787400" y="1403350"/>
            <a:ext cx="2246313" cy="731838"/>
          </a:xfrm>
          <a:prstGeom prst="homePlate">
            <a:avLst>
              <a:gd name="adj" fmla="val 103124"/>
            </a:avLst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782638" y="1433513"/>
            <a:ext cx="1454150" cy="701675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階段一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架構雛型期</a:t>
            </a:r>
            <a:endParaRPr kumimoji="0" lang="zh-TW" altLang="en-US" sz="24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2549" name="AutoShape 5"/>
          <p:cNvSpPr>
            <a:spLocks noChangeArrowheads="1"/>
          </p:cNvSpPr>
          <p:nvPr/>
        </p:nvSpPr>
        <p:spPr bwMode="auto">
          <a:xfrm>
            <a:off x="2025650" y="1403350"/>
            <a:ext cx="3413125" cy="730250"/>
          </a:xfrm>
          <a:prstGeom prst="chevron">
            <a:avLst>
              <a:gd name="adj" fmla="val 134224"/>
            </a:avLst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2905125" y="1408113"/>
            <a:ext cx="145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階段二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知識豐富期</a:t>
            </a:r>
            <a:endParaRPr kumimoji="0" lang="zh-TW" altLang="zh-TW" sz="20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2551" name="AutoShape 7"/>
          <p:cNvSpPr>
            <a:spLocks noChangeArrowheads="1"/>
          </p:cNvSpPr>
          <p:nvPr/>
        </p:nvSpPr>
        <p:spPr bwMode="auto">
          <a:xfrm>
            <a:off x="4346575" y="1403350"/>
            <a:ext cx="4308475" cy="730250"/>
          </a:xfrm>
          <a:prstGeom prst="chevron">
            <a:avLst>
              <a:gd name="adj" fmla="val 147500"/>
            </a:avLst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8" dist="17961" dir="135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5448300" y="1435100"/>
            <a:ext cx="145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階段三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作業融合期</a:t>
            </a:r>
            <a:endParaRPr kumimoji="0" lang="zh-TW" altLang="zh-TW" sz="20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7834" name="Rectangle 9" descr="寬右斜對角線"/>
          <p:cNvSpPr>
            <a:spLocks noChangeArrowheads="1"/>
          </p:cNvSpPr>
          <p:nvPr/>
        </p:nvSpPr>
        <p:spPr bwMode="auto">
          <a:xfrm>
            <a:off x="5318125" y="6515100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  <p:sp>
        <p:nvSpPr>
          <p:cNvPr id="17725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中興工程顧問的知識管理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1BACD-D3A8-4905-9391-49AC745F3640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774594" name="Rectangle 2"/>
          <p:cNvSpPr>
            <a:spLocks noChangeArrowheads="1"/>
          </p:cNvSpPr>
          <p:nvPr/>
        </p:nvSpPr>
        <p:spPr bwMode="auto">
          <a:xfrm>
            <a:off x="1588" y="304800"/>
            <a:ext cx="79121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4000" b="1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知識保存的方法與流程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085975" y="1030288"/>
          <a:ext cx="1128713" cy="1212850"/>
        </p:xfrm>
        <a:graphic>
          <a:graphicData uri="http://schemas.openxmlformats.org/presentationml/2006/ole">
            <p:oleObj spid="_x0000_s1026" name="多媒體項目" r:id="rId4" imgW="707040" imgH="759960" progId="MS_ClipArt_Gallery.2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098925" y="1127125"/>
          <a:ext cx="1028700" cy="1116013"/>
        </p:xfrm>
        <a:graphic>
          <a:graphicData uri="http://schemas.openxmlformats.org/presentationml/2006/ole">
            <p:oleObj spid="_x0000_s1027" name="多媒體項目" r:id="rId5" imgW="1029960" imgH="1117080" progId="MS_ClipArt_Gallery.2">
              <p:embed/>
            </p:oleObj>
          </a:graphicData>
        </a:graphic>
      </p:graphicFrame>
      <p:sp>
        <p:nvSpPr>
          <p:cNvPr id="6156" name="AutoShape 5"/>
          <p:cNvSpPr>
            <a:spLocks noChangeArrowheads="1"/>
          </p:cNvSpPr>
          <p:nvPr/>
        </p:nvSpPr>
        <p:spPr bwMode="auto">
          <a:xfrm>
            <a:off x="5983288" y="2284413"/>
            <a:ext cx="1147762" cy="1620837"/>
          </a:xfrm>
          <a:prstGeom prst="flowChartMagneticDisk">
            <a:avLst/>
          </a:prstGeom>
          <a:gradFill rotWithShape="0">
            <a:gsLst>
              <a:gs pos="0">
                <a:srgbClr val="767647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4598" name="AutoShape 6"/>
          <p:cNvSpPr>
            <a:spLocks noChangeArrowheads="1"/>
          </p:cNvSpPr>
          <p:nvPr/>
        </p:nvSpPr>
        <p:spPr bwMode="auto">
          <a:xfrm>
            <a:off x="3392488" y="1508125"/>
            <a:ext cx="706437" cy="215900"/>
          </a:xfrm>
          <a:prstGeom prst="rightArrow">
            <a:avLst>
              <a:gd name="adj1" fmla="val 50000"/>
              <a:gd name="adj2" fmla="val 124974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 type="none" w="sm" len="sm"/>
            <a:tailEnd type="none" w="sm" len="sm"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599" name="AutoShape 7"/>
          <p:cNvSpPr>
            <a:spLocks noChangeArrowheads="1"/>
          </p:cNvSpPr>
          <p:nvPr/>
        </p:nvSpPr>
        <p:spPr bwMode="auto">
          <a:xfrm rot="871317">
            <a:off x="5119688" y="1635125"/>
            <a:ext cx="706437" cy="215900"/>
          </a:xfrm>
          <a:prstGeom prst="rightArrow">
            <a:avLst>
              <a:gd name="adj1" fmla="val 50000"/>
              <a:gd name="adj2" fmla="val 124974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 type="none" w="sm" len="sm"/>
            <a:tailEnd type="none" w="sm" len="sm"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4098925" y="4840288"/>
          <a:ext cx="1884363" cy="1470025"/>
        </p:xfrm>
        <a:graphic>
          <a:graphicData uri="http://schemas.openxmlformats.org/presentationml/2006/ole">
            <p:oleObj spid="_x0000_s1028" name="多媒體項目" r:id="rId6" imgW="2286000" imgH="1784160" progId="MS_ClipArt_Gallery.2">
              <p:embed/>
            </p:oleObj>
          </a:graphicData>
        </a:graphic>
      </p:graphicFrame>
      <p:graphicFrame>
        <p:nvGraphicFramePr>
          <p:cNvPr id="6149" name="Object 9"/>
          <p:cNvGraphicFramePr>
            <a:graphicFrameLocks noChangeAspect="1"/>
          </p:cNvGraphicFramePr>
          <p:nvPr/>
        </p:nvGraphicFramePr>
        <p:xfrm>
          <a:off x="481013" y="4246563"/>
          <a:ext cx="3252787" cy="1698625"/>
        </p:xfrm>
        <a:graphic>
          <a:graphicData uri="http://schemas.openxmlformats.org/presentationml/2006/ole">
            <p:oleObj spid="_x0000_s1029" name="多媒體項目" r:id="rId7" imgW="2286000" imgH="1133640" progId="MS_ClipArt_Gallery.2">
              <p:embed/>
            </p:oleObj>
          </a:graphicData>
        </a:graphic>
      </p:graphicFrame>
      <p:pic>
        <p:nvPicPr>
          <p:cNvPr id="6159" name="Picture 10" descr="AG00528_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8613" y="2243138"/>
            <a:ext cx="2090737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50" name="Object 11"/>
          <p:cNvGraphicFramePr>
            <a:graphicFrameLocks noChangeAspect="1"/>
          </p:cNvGraphicFramePr>
          <p:nvPr/>
        </p:nvGraphicFramePr>
        <p:xfrm>
          <a:off x="7996238" y="1831975"/>
          <a:ext cx="1073150" cy="935038"/>
        </p:xfrm>
        <a:graphic>
          <a:graphicData uri="http://schemas.openxmlformats.org/presentationml/2006/ole">
            <p:oleObj spid="_x0000_s1030" name="多媒體項目" r:id="rId9" imgW="2286000" imgH="1906920" progId="MS_ClipArt_Gallery.2">
              <p:embed/>
            </p:oleObj>
          </a:graphicData>
        </a:graphic>
      </p:graphicFrame>
      <p:graphicFrame>
        <p:nvGraphicFramePr>
          <p:cNvPr id="6151" name="Object 12"/>
          <p:cNvGraphicFramePr>
            <a:graphicFrameLocks noChangeAspect="1"/>
          </p:cNvGraphicFramePr>
          <p:nvPr/>
        </p:nvGraphicFramePr>
        <p:xfrm>
          <a:off x="7913688" y="2822575"/>
          <a:ext cx="1073150" cy="935038"/>
        </p:xfrm>
        <a:graphic>
          <a:graphicData uri="http://schemas.openxmlformats.org/presentationml/2006/ole">
            <p:oleObj spid="_x0000_s1031" name="多媒體項目" r:id="rId10" imgW="2286000" imgH="1906920" progId="MS_ClipArt_Gallery.2">
              <p:embed/>
            </p:oleObj>
          </a:graphicData>
        </a:graphic>
      </p:graphicFrame>
      <p:graphicFrame>
        <p:nvGraphicFramePr>
          <p:cNvPr id="6152" name="Object 13"/>
          <p:cNvGraphicFramePr>
            <a:graphicFrameLocks noChangeAspect="1"/>
          </p:cNvGraphicFramePr>
          <p:nvPr/>
        </p:nvGraphicFramePr>
        <p:xfrm>
          <a:off x="7996238" y="3905250"/>
          <a:ext cx="1073150" cy="935038"/>
        </p:xfrm>
        <a:graphic>
          <a:graphicData uri="http://schemas.openxmlformats.org/presentationml/2006/ole">
            <p:oleObj spid="_x0000_s1032" name="多媒體項目" r:id="rId11" imgW="2286000" imgH="1906920" progId="MS_ClipArt_Gallery.2">
              <p:embed/>
            </p:oleObj>
          </a:graphicData>
        </a:graphic>
      </p:graphicFrame>
      <p:sp>
        <p:nvSpPr>
          <p:cNvPr id="6160" name="Text Box 14" descr="寬右斜對角線"/>
          <p:cNvSpPr txBox="1">
            <a:spLocks noChangeArrowheads="1"/>
          </p:cNvSpPr>
          <p:nvPr/>
        </p:nvSpPr>
        <p:spPr bwMode="auto">
          <a:xfrm>
            <a:off x="2085975" y="2243138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圖書室或各部門書庫</a:t>
            </a:r>
          </a:p>
        </p:txBody>
      </p:sp>
      <p:sp>
        <p:nvSpPr>
          <p:cNvPr id="6161" name="Text Box 15" descr="寬右斜對角線"/>
          <p:cNvSpPr txBox="1">
            <a:spLocks noChangeArrowheads="1"/>
          </p:cNvSpPr>
          <p:nvPr/>
        </p:nvSpPr>
        <p:spPr bwMode="auto">
          <a:xfrm>
            <a:off x="7131050" y="4840288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部門資管員及工程師</a:t>
            </a:r>
          </a:p>
        </p:txBody>
      </p:sp>
      <p:sp>
        <p:nvSpPr>
          <p:cNvPr id="6162" name="Text Box 16" descr="寬右斜對角線"/>
          <p:cNvSpPr txBox="1">
            <a:spLocks noChangeArrowheads="1"/>
          </p:cNvSpPr>
          <p:nvPr/>
        </p:nvSpPr>
        <p:spPr bwMode="auto">
          <a:xfrm>
            <a:off x="6364288" y="2632075"/>
            <a:ext cx="428625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6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中興知識庫</a:t>
            </a:r>
          </a:p>
        </p:txBody>
      </p:sp>
      <p:sp>
        <p:nvSpPr>
          <p:cNvPr id="6163" name="Text Box 17" descr="寬右斜對角線"/>
          <p:cNvSpPr txBox="1">
            <a:spLocks noChangeArrowheads="1"/>
          </p:cNvSpPr>
          <p:nvPr/>
        </p:nvSpPr>
        <p:spPr bwMode="auto">
          <a:xfrm>
            <a:off x="6048375" y="5608638"/>
            <a:ext cx="107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e-Learning</a:t>
            </a:r>
          </a:p>
        </p:txBody>
      </p:sp>
      <p:sp>
        <p:nvSpPr>
          <p:cNvPr id="6164" name="Text Box 18" descr="寬右斜對角線"/>
          <p:cNvSpPr txBox="1">
            <a:spLocks noChangeArrowheads="1"/>
          </p:cNvSpPr>
          <p:nvPr/>
        </p:nvSpPr>
        <p:spPr bwMode="auto">
          <a:xfrm>
            <a:off x="520700" y="3749675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撰寫報告</a:t>
            </a:r>
          </a:p>
        </p:txBody>
      </p:sp>
      <p:sp>
        <p:nvSpPr>
          <p:cNvPr id="6165" name="Text Box 19" descr="寬右斜對角線"/>
          <p:cNvSpPr txBox="1">
            <a:spLocks noChangeArrowheads="1"/>
          </p:cNvSpPr>
          <p:nvPr/>
        </p:nvSpPr>
        <p:spPr bwMode="auto">
          <a:xfrm>
            <a:off x="1830388" y="5945188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社群討論</a:t>
            </a:r>
            <a:endParaRPr kumimoji="0" lang="zh-TW" altLang="en-US" sz="1600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4612" name="AutoShape 20"/>
          <p:cNvSpPr>
            <a:spLocks noChangeArrowheads="1"/>
          </p:cNvSpPr>
          <p:nvPr/>
        </p:nvSpPr>
        <p:spPr bwMode="auto">
          <a:xfrm rot="-3017341">
            <a:off x="5055394" y="4207669"/>
            <a:ext cx="1239837" cy="301625"/>
          </a:xfrm>
          <a:prstGeom prst="leftRightArrow">
            <a:avLst>
              <a:gd name="adj1" fmla="val 50000"/>
              <a:gd name="adj2" fmla="val 82210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613" name="AutoShape 21"/>
          <p:cNvSpPr>
            <a:spLocks noChangeArrowheads="1"/>
          </p:cNvSpPr>
          <p:nvPr/>
        </p:nvSpPr>
        <p:spPr bwMode="auto">
          <a:xfrm rot="-23235344">
            <a:off x="3552825" y="3754438"/>
            <a:ext cx="2273300" cy="222250"/>
          </a:xfrm>
          <a:prstGeom prst="leftRightArrow">
            <a:avLst>
              <a:gd name="adj1" fmla="val 50000"/>
              <a:gd name="adj2" fmla="val 204571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614" name="AutoShape 22"/>
          <p:cNvSpPr>
            <a:spLocks noChangeArrowheads="1"/>
          </p:cNvSpPr>
          <p:nvPr/>
        </p:nvSpPr>
        <p:spPr bwMode="auto">
          <a:xfrm rot="-651327">
            <a:off x="2820988" y="2874963"/>
            <a:ext cx="2160587" cy="274637"/>
          </a:xfrm>
          <a:prstGeom prst="leftRightArrow">
            <a:avLst>
              <a:gd name="adj1" fmla="val 50000"/>
              <a:gd name="adj2" fmla="val 157341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615" name="AutoShape 23"/>
          <p:cNvSpPr>
            <a:spLocks noChangeArrowheads="1"/>
          </p:cNvSpPr>
          <p:nvPr/>
        </p:nvSpPr>
        <p:spPr bwMode="auto">
          <a:xfrm rot="-271695">
            <a:off x="7204075" y="3149600"/>
            <a:ext cx="635000" cy="152400"/>
          </a:xfrm>
          <a:prstGeom prst="leftRightArrow">
            <a:avLst>
              <a:gd name="adj1" fmla="val 50000"/>
              <a:gd name="adj2" fmla="val 83333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616" name="AutoShape 24"/>
          <p:cNvSpPr>
            <a:spLocks noChangeArrowheads="1"/>
          </p:cNvSpPr>
          <p:nvPr/>
        </p:nvSpPr>
        <p:spPr bwMode="auto">
          <a:xfrm rot="-1400699">
            <a:off x="7204075" y="2479675"/>
            <a:ext cx="635000" cy="152400"/>
          </a:xfrm>
          <a:prstGeom prst="leftRightArrow">
            <a:avLst>
              <a:gd name="adj1" fmla="val 50000"/>
              <a:gd name="adj2" fmla="val 83333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617" name="AutoShape 25"/>
          <p:cNvSpPr>
            <a:spLocks noChangeArrowheads="1"/>
          </p:cNvSpPr>
          <p:nvPr/>
        </p:nvSpPr>
        <p:spPr bwMode="auto">
          <a:xfrm rot="1737057">
            <a:off x="7204075" y="3757613"/>
            <a:ext cx="635000" cy="152400"/>
          </a:xfrm>
          <a:prstGeom prst="leftRightArrow">
            <a:avLst>
              <a:gd name="adj1" fmla="val 50000"/>
              <a:gd name="adj2" fmla="val 83333"/>
            </a:avLst>
          </a:prstGeom>
          <a:solidFill>
            <a:srgbClr val="FF3300"/>
          </a:solidFill>
          <a:ln w="12700" cap="sq">
            <a:solidFill>
              <a:srgbClr val="FFFF00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774618" name="AutoShape 26"/>
          <p:cNvSpPr>
            <a:spLocks noChangeArrowheads="1"/>
          </p:cNvSpPr>
          <p:nvPr/>
        </p:nvSpPr>
        <p:spPr bwMode="auto">
          <a:xfrm>
            <a:off x="5826125" y="0"/>
            <a:ext cx="2936875" cy="1419225"/>
          </a:xfrm>
          <a:prstGeom prst="cloudCallout">
            <a:avLst>
              <a:gd name="adj1" fmla="val -31134"/>
              <a:gd name="adj2" fmla="val 87583"/>
            </a:avLst>
          </a:prstGeom>
          <a:solidFill>
            <a:srgbClr val="FFFF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kumimoji="0" lang="en-US" altLang="zh-TW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1.</a:t>
            </a:r>
            <a:r>
              <a: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減少文件儲存空間</a:t>
            </a:r>
          </a:p>
          <a:p>
            <a:r>
              <a:rPr kumimoji="0" lang="en-US" altLang="zh-TW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2.</a:t>
            </a:r>
            <a:r>
              <a: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保持文件的最佳狀態</a:t>
            </a:r>
          </a:p>
          <a:p>
            <a:r>
              <a:rPr kumimoji="0" lang="en-US" altLang="zh-TW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3.</a:t>
            </a:r>
            <a:r>
              <a: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改善工作環境品質</a:t>
            </a:r>
          </a:p>
          <a:p>
            <a:r>
              <a:rPr kumimoji="0" lang="en-US" altLang="zh-TW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4.</a:t>
            </a:r>
            <a:r>
              <a: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資料永久保存</a:t>
            </a:r>
          </a:p>
        </p:txBody>
      </p:sp>
      <p:graphicFrame>
        <p:nvGraphicFramePr>
          <p:cNvPr id="6153" name="Object 27"/>
          <p:cNvGraphicFramePr>
            <a:graphicFrameLocks noChangeAspect="1"/>
          </p:cNvGraphicFramePr>
          <p:nvPr/>
        </p:nvGraphicFramePr>
        <p:xfrm>
          <a:off x="5826125" y="1419225"/>
          <a:ext cx="1130300" cy="1212850"/>
        </p:xfrm>
        <a:graphic>
          <a:graphicData uri="http://schemas.openxmlformats.org/presentationml/2006/ole">
            <p:oleObj spid="_x0000_s1033" name="多媒體項目" r:id="rId12" imgW="1848960" imgH="1986120" progId="MS_ClipArt_Gallery.2">
              <p:embed/>
            </p:oleObj>
          </a:graphicData>
        </a:graphic>
      </p:graphicFrame>
      <p:sp>
        <p:nvSpPr>
          <p:cNvPr id="6173" name="Rectangle 28" descr="寬右斜對角線"/>
          <p:cNvSpPr>
            <a:spLocks noChangeArrowheads="1"/>
          </p:cNvSpPr>
          <p:nvPr/>
        </p:nvSpPr>
        <p:spPr bwMode="auto">
          <a:xfrm>
            <a:off x="5243513" y="6013450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461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AF34E-F52A-4245-8599-41AECCE2122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8851" name="Rectangle 2"/>
          <p:cNvSpPr>
            <a:spLocks noChangeArrowheads="1"/>
          </p:cNvSpPr>
          <p:nvPr/>
        </p:nvSpPr>
        <p:spPr bwMode="auto">
          <a:xfrm>
            <a:off x="341313" y="2259013"/>
            <a:ext cx="84645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TW" altLang="en-US" sz="2800" b="1">
                <a:solidFill>
                  <a:srgbClr val="CC99FF"/>
                </a:solidFill>
                <a:ea typeface="標楷體" pitchFamily="65" charset="-120"/>
              </a:rPr>
              <a:t>作業融合發展階段：</a:t>
            </a:r>
            <a:r>
              <a:rPr lang="zh-TW" altLang="en-US" sz="2800" b="1">
                <a:ea typeface="標楷體" pitchFamily="65" charset="-120"/>
              </a:rPr>
              <a:t/>
            </a:r>
            <a:br>
              <a:rPr lang="zh-TW" altLang="en-US" sz="2800" b="1">
                <a:ea typeface="標楷體" pitchFamily="65" charset="-120"/>
              </a:rPr>
            </a:br>
            <a:r>
              <a:rPr lang="zh-TW" altLang="en-US" sz="2800" b="1">
                <a:ea typeface="標楷體" pitchFamily="65" charset="-120"/>
              </a:rPr>
              <a:t>　　計畫團隊</a:t>
            </a:r>
            <a:r>
              <a:rPr lang="zh-TW" altLang="en-US" sz="2800" b="1">
                <a:solidFill>
                  <a:srgbClr val="FFFF00"/>
                </a:solidFill>
                <a:ea typeface="標楷體" pitchFamily="65" charset="-120"/>
              </a:rPr>
              <a:t>社群化</a:t>
            </a:r>
            <a:r>
              <a:rPr lang="zh-TW" altLang="en-US" sz="2800" b="1">
                <a:ea typeface="標楷體" pitchFamily="65" charset="-120"/>
              </a:rPr>
              <a:t>。</a:t>
            </a:r>
            <a:br>
              <a:rPr lang="zh-TW" altLang="en-US" sz="2800" b="1">
                <a:ea typeface="標楷體" pitchFamily="65" charset="-120"/>
              </a:rPr>
            </a:br>
            <a:r>
              <a:rPr lang="zh-TW" altLang="en-US" sz="2800" b="1">
                <a:ea typeface="標楷體" pitchFamily="65" charset="-120"/>
              </a:rPr>
              <a:t>　　計畫管控</a:t>
            </a:r>
            <a:r>
              <a:rPr lang="zh-TW" altLang="en-US" sz="2800" b="1">
                <a:solidFill>
                  <a:srgbClr val="FFFF00"/>
                </a:solidFill>
                <a:ea typeface="標楷體" pitchFamily="65" charset="-120"/>
              </a:rPr>
              <a:t>個人化</a:t>
            </a:r>
            <a:r>
              <a:rPr lang="zh-TW" altLang="en-US" sz="2800" b="1">
                <a:ea typeface="標楷體" pitchFamily="65" charset="-120"/>
              </a:rPr>
              <a:t>。 </a:t>
            </a:r>
            <a:br>
              <a:rPr lang="zh-TW" altLang="en-US" sz="2800" b="1">
                <a:ea typeface="標楷體" pitchFamily="65" charset="-120"/>
              </a:rPr>
            </a:br>
            <a:r>
              <a:rPr lang="zh-TW" altLang="en-US" sz="2800" b="1">
                <a:ea typeface="標楷體" pitchFamily="65" charset="-120"/>
              </a:rPr>
              <a:t>　　設計監造</a:t>
            </a:r>
            <a:r>
              <a:rPr lang="zh-TW" altLang="en-US" sz="2800" b="1">
                <a:solidFill>
                  <a:srgbClr val="FFFF00"/>
                </a:solidFill>
                <a:ea typeface="標楷體" pitchFamily="65" charset="-120"/>
              </a:rPr>
              <a:t>一元化</a:t>
            </a:r>
            <a:r>
              <a:rPr lang="zh-TW" altLang="en-US" sz="2800" b="1">
                <a:ea typeface="標楷體" pitchFamily="65" charset="-120"/>
              </a:rPr>
              <a:t>。</a:t>
            </a:r>
            <a:br>
              <a:rPr lang="zh-TW" altLang="en-US" sz="2800" b="1">
                <a:ea typeface="標楷體" pitchFamily="65" charset="-120"/>
              </a:rPr>
            </a:br>
            <a:r>
              <a:rPr lang="zh-TW" altLang="en-US" sz="2800" b="1">
                <a:ea typeface="標楷體" pitchFamily="65" charset="-120"/>
              </a:rPr>
              <a:t>　　強化知識管理的制度與獎勵。</a:t>
            </a:r>
          </a:p>
        </p:txBody>
      </p:sp>
      <p:sp>
        <p:nvSpPr>
          <p:cNvPr id="1776643" name="AutoShape 3"/>
          <p:cNvSpPr>
            <a:spLocks noChangeArrowheads="1"/>
          </p:cNvSpPr>
          <p:nvPr/>
        </p:nvSpPr>
        <p:spPr bwMode="auto">
          <a:xfrm>
            <a:off x="787400" y="1403350"/>
            <a:ext cx="2246313" cy="731838"/>
          </a:xfrm>
          <a:prstGeom prst="homePlate">
            <a:avLst>
              <a:gd name="adj" fmla="val 103124"/>
            </a:avLst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8853" name="Text Box 4"/>
          <p:cNvSpPr txBox="1">
            <a:spLocks noChangeArrowheads="1"/>
          </p:cNvSpPr>
          <p:nvPr/>
        </p:nvSpPr>
        <p:spPr bwMode="auto">
          <a:xfrm>
            <a:off x="782638" y="1433513"/>
            <a:ext cx="1454150" cy="701675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階段一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架構雛型期</a:t>
            </a:r>
            <a:endParaRPr kumimoji="0" lang="zh-TW" altLang="en-US" sz="24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6645" name="AutoShape 5"/>
          <p:cNvSpPr>
            <a:spLocks noChangeArrowheads="1"/>
          </p:cNvSpPr>
          <p:nvPr/>
        </p:nvSpPr>
        <p:spPr bwMode="auto">
          <a:xfrm>
            <a:off x="2025650" y="1403350"/>
            <a:ext cx="3413125" cy="730250"/>
          </a:xfrm>
          <a:prstGeom prst="chevron">
            <a:avLst>
              <a:gd name="adj" fmla="val 134224"/>
            </a:avLst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8" dist="17961" dir="135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8855" name="Text Box 6"/>
          <p:cNvSpPr txBox="1">
            <a:spLocks noChangeArrowheads="1"/>
          </p:cNvSpPr>
          <p:nvPr/>
        </p:nvSpPr>
        <p:spPr bwMode="auto">
          <a:xfrm>
            <a:off x="2905125" y="1408113"/>
            <a:ext cx="145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階段二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知識豐富期</a:t>
            </a:r>
            <a:endParaRPr kumimoji="0" lang="zh-TW" altLang="zh-TW" sz="20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6647" name="AutoShape 7"/>
          <p:cNvSpPr>
            <a:spLocks noChangeArrowheads="1"/>
          </p:cNvSpPr>
          <p:nvPr/>
        </p:nvSpPr>
        <p:spPr bwMode="auto">
          <a:xfrm>
            <a:off x="4346575" y="1403350"/>
            <a:ext cx="4308475" cy="730250"/>
          </a:xfrm>
          <a:prstGeom prst="chevron">
            <a:avLst>
              <a:gd name="adj" fmla="val 147500"/>
            </a:avLst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5448300" y="1435100"/>
            <a:ext cx="145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階段三</a:t>
            </a:r>
          </a:p>
          <a:p>
            <a:pPr algn="ctr"/>
            <a:r>
              <a:rPr kumimoji="0" lang="zh-TW" altLang="en-US" sz="200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作業融合期</a:t>
            </a:r>
            <a:endParaRPr kumimoji="0" lang="zh-TW" altLang="zh-TW" sz="20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8858" name="Rectangle 9" descr="寬右斜對角線"/>
          <p:cNvSpPr>
            <a:spLocks noChangeArrowheads="1"/>
          </p:cNvSpPr>
          <p:nvPr/>
        </p:nvSpPr>
        <p:spPr bwMode="auto">
          <a:xfrm>
            <a:off x="5318125" y="6515100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  <p:sp>
        <p:nvSpPr>
          <p:cNvPr id="17766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中興工程顧問的知識管理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A3940-C0E3-41D2-9A56-EA926D52F47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7170" name="Object 2" descr="寬右斜對角線"/>
          <p:cNvGraphicFramePr>
            <a:graphicFrameLocks noChangeAspect="1"/>
          </p:cNvGraphicFramePr>
          <p:nvPr/>
        </p:nvGraphicFramePr>
        <p:xfrm>
          <a:off x="1949450" y="1282700"/>
          <a:ext cx="4849813" cy="4849813"/>
        </p:xfrm>
        <a:graphic>
          <a:graphicData uri="http://schemas.openxmlformats.org/presentationml/2006/ole">
            <p:oleObj spid="_x0000_s2050" name="圖片" r:id="rId4" imgW="2562120" imgH="2562120" progId="Word.Picture.8">
              <p:embed/>
            </p:oleObj>
          </a:graphicData>
        </a:graphic>
      </p:graphicFrame>
      <p:sp>
        <p:nvSpPr>
          <p:cNvPr id="7176" name="Text Box 3" descr="寬右斜對角線"/>
          <p:cNvSpPr txBox="1">
            <a:spLocks noChangeArrowheads="1"/>
          </p:cNvSpPr>
          <p:nvPr/>
        </p:nvSpPr>
        <p:spPr bwMode="auto">
          <a:xfrm>
            <a:off x="2593975" y="6115050"/>
            <a:ext cx="3924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資料來源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:&lt;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創新求勝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&gt;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野中郁次郎與竹內弘</a:t>
            </a:r>
          </a:p>
        </p:txBody>
      </p:sp>
      <p:sp>
        <p:nvSpPr>
          <p:cNvPr id="1777668" name="Rectangle 4"/>
          <p:cNvSpPr>
            <a:spLocks noChangeArrowheads="1"/>
          </p:cNvSpPr>
          <p:nvPr/>
        </p:nvSpPr>
        <p:spPr bwMode="auto">
          <a:xfrm>
            <a:off x="527050" y="0"/>
            <a:ext cx="79121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4000" b="1">
                <a:solidFill>
                  <a:srgbClr val="FF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導入與營運</a:t>
            </a:r>
          </a:p>
        </p:txBody>
      </p:sp>
      <p:pic>
        <p:nvPicPr>
          <p:cNvPr id="7178" name="Picture 5" descr="寬右斜對角線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00888" y="460375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784225" y="1381125"/>
          <a:ext cx="1004888" cy="784225"/>
        </p:xfrm>
        <a:graphic>
          <a:graphicData uri="http://schemas.openxmlformats.org/presentationml/2006/ole">
            <p:oleObj spid="_x0000_s2051" name="多媒體項目" r:id="rId6" imgW="2286000" imgH="1784160" progId="MS_ClipArt_Gallery.2">
              <p:embed/>
            </p:oleObj>
          </a:graphicData>
        </a:graphic>
      </p:graphicFrame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527050" y="2406650"/>
          <a:ext cx="974725" cy="812800"/>
        </p:xfrm>
        <a:graphic>
          <a:graphicData uri="http://schemas.openxmlformats.org/presentationml/2006/ole">
            <p:oleObj spid="_x0000_s2052" name="多媒體項目" r:id="rId7" imgW="2286000" imgH="1906920" progId="MS_ClipArt_Gallery.2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820738" y="4435475"/>
          <a:ext cx="681037" cy="800100"/>
        </p:xfrm>
        <a:graphic>
          <a:graphicData uri="http://schemas.openxmlformats.org/presentationml/2006/ole">
            <p:oleObj spid="_x0000_s2053" name="多媒體項目" r:id="rId8" imgW="1946160" imgH="2286000" progId="MS_ClipArt_Gallery.2">
              <p:embed/>
            </p:oleObj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527050" y="3527425"/>
          <a:ext cx="1422400" cy="742950"/>
        </p:xfrm>
        <a:graphic>
          <a:graphicData uri="http://schemas.openxmlformats.org/presentationml/2006/ole">
            <p:oleObj spid="_x0000_s2054" name="多媒體項目" r:id="rId9" imgW="2286000" imgH="1133640" progId="MS_ClipArt_Gallery.2">
              <p:embed/>
            </p:oleObj>
          </a:graphicData>
        </a:graphic>
      </p:graphicFrame>
      <p:pic>
        <p:nvPicPr>
          <p:cNvPr id="7179" name="Picture 10" descr="寬右斜對角線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481888" y="1831975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1" descr="寬右斜對角線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00888" y="3125788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2" descr="寬右斜對角線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481888" y="3449638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3" descr="寬右斜對角線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224713" y="4759325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4" descr="寬右斜對角線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20000" y="5235575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15" descr="AG00528_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5888" y="4999038"/>
            <a:ext cx="138588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5" name="Text Box 16" descr="寬右斜對角線"/>
          <p:cNvSpPr txBox="1">
            <a:spLocks noChangeArrowheads="1"/>
          </p:cNvSpPr>
          <p:nvPr/>
        </p:nvSpPr>
        <p:spPr bwMode="auto">
          <a:xfrm>
            <a:off x="1833563" y="608965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1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外顯</a:t>
            </a:r>
            <a:endParaRPr kumimoji="0" lang="zh-TW" altLang="en-US" sz="1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186" name="Text Box 17" descr="寬右斜對角線"/>
          <p:cNvSpPr txBox="1">
            <a:spLocks noChangeArrowheads="1"/>
          </p:cNvSpPr>
          <p:nvPr/>
        </p:nvSpPr>
        <p:spPr bwMode="auto">
          <a:xfrm>
            <a:off x="1441450" y="579755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1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內隱</a:t>
            </a:r>
            <a:endParaRPr kumimoji="0" lang="zh-TW" altLang="en-US" sz="1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187" name="Text Box 18" descr="寬右斜對角線"/>
          <p:cNvSpPr txBox="1">
            <a:spLocks noChangeArrowheads="1"/>
          </p:cNvSpPr>
          <p:nvPr/>
        </p:nvSpPr>
        <p:spPr bwMode="auto">
          <a:xfrm>
            <a:off x="6445250" y="6065838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1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外顯</a:t>
            </a:r>
            <a:endParaRPr kumimoji="0" lang="zh-TW" altLang="en-US" sz="1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188" name="Text Box 19" descr="寬右斜對角線"/>
          <p:cNvSpPr txBox="1">
            <a:spLocks noChangeArrowheads="1"/>
          </p:cNvSpPr>
          <p:nvPr/>
        </p:nvSpPr>
        <p:spPr bwMode="auto">
          <a:xfrm>
            <a:off x="6686550" y="57499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1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內隱</a:t>
            </a:r>
            <a:endParaRPr kumimoji="0" lang="zh-TW" altLang="en-US" sz="1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4029075" y="3270250"/>
            <a:ext cx="7207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90" name="Rectangle 21" descr="寬右斜對角線"/>
          <p:cNvSpPr>
            <a:spLocks noChangeArrowheads="1"/>
          </p:cNvSpPr>
          <p:nvPr/>
        </p:nvSpPr>
        <p:spPr bwMode="auto">
          <a:xfrm>
            <a:off x="5318125" y="6350000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8CFB4-9E33-4A87-9C46-AE36D8E4E830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41450" y="1800225"/>
            <a:ext cx="5060950" cy="3263900"/>
            <a:chOff x="1100" y="1604"/>
            <a:chExt cx="3188" cy="2056"/>
          </a:xfrm>
        </p:grpSpPr>
        <p:sp>
          <p:nvSpPr>
            <p:cNvPr id="8247" name="AutoShape 3" descr="寬右斜對角線"/>
            <p:cNvSpPr>
              <a:spLocks noChangeArrowheads="1"/>
            </p:cNvSpPr>
            <p:nvPr/>
          </p:nvSpPr>
          <p:spPr bwMode="auto">
            <a:xfrm>
              <a:off x="1100" y="1604"/>
              <a:ext cx="3188" cy="2056"/>
            </a:xfrm>
            <a:prstGeom prst="hexagon">
              <a:avLst>
                <a:gd name="adj" fmla="val 38765"/>
                <a:gd name="vf" fmla="val 115470"/>
              </a:avLst>
            </a:prstGeom>
            <a:noFill/>
            <a:ln w="41275">
              <a:solidFill>
                <a:srgbClr val="99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48" name="Line 4"/>
            <p:cNvSpPr>
              <a:spLocks noChangeShapeType="1"/>
            </p:cNvSpPr>
            <p:nvPr/>
          </p:nvSpPr>
          <p:spPr bwMode="auto">
            <a:xfrm>
              <a:off x="1946" y="1604"/>
              <a:ext cx="1510" cy="2044"/>
            </a:xfrm>
            <a:prstGeom prst="line">
              <a:avLst/>
            </a:prstGeom>
            <a:noFill/>
            <a:ln w="41275">
              <a:solidFill>
                <a:srgbClr val="99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49" name="Line 5"/>
            <p:cNvSpPr>
              <a:spLocks noChangeShapeType="1"/>
            </p:cNvSpPr>
            <p:nvPr/>
          </p:nvSpPr>
          <p:spPr bwMode="auto">
            <a:xfrm flipV="1">
              <a:off x="1946" y="1632"/>
              <a:ext cx="1558" cy="2028"/>
            </a:xfrm>
            <a:prstGeom prst="line">
              <a:avLst/>
            </a:prstGeom>
            <a:noFill/>
            <a:ln w="41275">
              <a:solidFill>
                <a:srgbClr val="99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50" name="Line 6"/>
            <p:cNvSpPr>
              <a:spLocks noChangeShapeType="1"/>
            </p:cNvSpPr>
            <p:nvPr/>
          </p:nvSpPr>
          <p:spPr bwMode="auto">
            <a:xfrm flipV="1">
              <a:off x="1104" y="2640"/>
              <a:ext cx="3168" cy="0"/>
            </a:xfrm>
            <a:prstGeom prst="line">
              <a:avLst/>
            </a:prstGeom>
            <a:noFill/>
            <a:ln w="41275">
              <a:solidFill>
                <a:srgbClr val="99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779719" name="Rectangle 7"/>
          <p:cNvSpPr>
            <a:spLocks noChangeArrowheads="1"/>
          </p:cNvSpPr>
          <p:nvPr/>
        </p:nvSpPr>
        <p:spPr bwMode="auto">
          <a:xfrm>
            <a:off x="0" y="60325"/>
            <a:ext cx="79121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zh-TW" sz="40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ISO</a:t>
            </a:r>
            <a:r>
              <a:rPr lang="zh-TW" altLang="en-US" sz="40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流程管制與獎勵制度</a:t>
            </a:r>
            <a:endParaRPr lang="zh-TW" altLang="en-US" sz="360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  <p:graphicFrame>
        <p:nvGraphicFramePr>
          <p:cNvPr id="1779720" name="Object 8"/>
          <p:cNvGraphicFramePr>
            <a:graphicFrameLocks noChangeAspect="1"/>
          </p:cNvGraphicFramePr>
          <p:nvPr/>
        </p:nvGraphicFramePr>
        <p:xfrm>
          <a:off x="2784475" y="2282825"/>
          <a:ext cx="2241550" cy="2211388"/>
        </p:xfrm>
        <a:graphic>
          <a:graphicData uri="http://schemas.openxmlformats.org/presentationml/2006/ole">
            <p:oleObj spid="_x0000_s3074" name="多媒體項目" r:id="rId3" imgW="1452600" imgH="1431000" progId="MS_ClipArt_Gallery.2">
              <p:embed/>
            </p:oleObj>
          </a:graphicData>
        </a:graphic>
      </p:graphicFrame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333875" y="1133475"/>
            <a:ext cx="1835150" cy="1325563"/>
            <a:chOff x="2922" y="1088"/>
            <a:chExt cx="1156" cy="835"/>
          </a:xfrm>
        </p:grpSpPr>
        <p:sp>
          <p:nvSpPr>
            <p:cNvPr id="8245" name="Oval 10"/>
            <p:cNvSpPr>
              <a:spLocks noChangeArrowheads="1"/>
            </p:cNvSpPr>
            <p:nvPr/>
          </p:nvSpPr>
          <p:spPr bwMode="auto">
            <a:xfrm>
              <a:off x="2922" y="1088"/>
              <a:ext cx="1156" cy="83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46" name="Text Box 11" descr="寬右斜對角線"/>
            <p:cNvSpPr txBox="1">
              <a:spLocks noChangeArrowheads="1"/>
            </p:cNvSpPr>
            <p:nvPr/>
          </p:nvSpPr>
          <p:spPr bwMode="auto">
            <a:xfrm>
              <a:off x="3080" y="1344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我的知識</a:t>
              </a:r>
              <a:endPara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373688" y="2700338"/>
            <a:ext cx="1835150" cy="1325562"/>
            <a:chOff x="3577" y="2075"/>
            <a:chExt cx="1156" cy="835"/>
          </a:xfrm>
        </p:grpSpPr>
        <p:sp>
          <p:nvSpPr>
            <p:cNvPr id="8243" name="Oval 13"/>
            <p:cNvSpPr>
              <a:spLocks noChangeArrowheads="1"/>
            </p:cNvSpPr>
            <p:nvPr/>
          </p:nvSpPr>
          <p:spPr bwMode="auto">
            <a:xfrm>
              <a:off x="3577" y="2075"/>
              <a:ext cx="1156" cy="835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44" name="Text Box 14" descr="寬右斜對角線"/>
            <p:cNvSpPr txBox="1">
              <a:spLocks noChangeArrowheads="1"/>
            </p:cNvSpPr>
            <p:nvPr/>
          </p:nvSpPr>
          <p:spPr bwMode="auto">
            <a:xfrm>
              <a:off x="3727" y="2215"/>
              <a:ext cx="88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技術文件</a:t>
              </a:r>
              <a:br>
                <a:rPr kumimoji="0" lang="zh-TW" altLang="en-US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</a:br>
              <a:r>
                <a:rPr kumimoji="0" lang="zh-TW" altLang="en-US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資料庫</a:t>
              </a:r>
              <a:endPara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333875" y="4413250"/>
            <a:ext cx="1835150" cy="1325563"/>
            <a:chOff x="2922" y="3154"/>
            <a:chExt cx="1156" cy="835"/>
          </a:xfrm>
        </p:grpSpPr>
        <p:sp>
          <p:nvSpPr>
            <p:cNvPr id="8241" name="Oval 16"/>
            <p:cNvSpPr>
              <a:spLocks noChangeArrowheads="1"/>
            </p:cNvSpPr>
            <p:nvPr/>
          </p:nvSpPr>
          <p:spPr bwMode="auto">
            <a:xfrm>
              <a:off x="2922" y="3154"/>
              <a:ext cx="1156" cy="835"/>
            </a:xfrm>
            <a:prstGeom prst="ellipse">
              <a:avLst/>
            </a:prstGeom>
            <a:solidFill>
              <a:srgbClr val="FF66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42" name="Text Box 17" descr="寬右斜對角線"/>
            <p:cNvSpPr txBox="1">
              <a:spLocks noChangeArrowheads="1"/>
            </p:cNvSpPr>
            <p:nvPr/>
          </p:nvSpPr>
          <p:spPr bwMode="auto">
            <a:xfrm>
              <a:off x="2984" y="3436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問題與對策</a:t>
              </a:r>
              <a:endPara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704850" y="2700338"/>
            <a:ext cx="1835150" cy="1325562"/>
            <a:chOff x="636" y="2075"/>
            <a:chExt cx="1156" cy="835"/>
          </a:xfrm>
        </p:grpSpPr>
        <p:sp>
          <p:nvSpPr>
            <p:cNvPr id="8239" name="Oval 19"/>
            <p:cNvSpPr>
              <a:spLocks noChangeArrowheads="1"/>
            </p:cNvSpPr>
            <p:nvPr/>
          </p:nvSpPr>
          <p:spPr bwMode="auto">
            <a:xfrm>
              <a:off x="636" y="2075"/>
              <a:ext cx="1156" cy="835"/>
            </a:xfrm>
            <a:prstGeom prst="ellipse">
              <a:avLst/>
            </a:prstGeom>
            <a:solidFill>
              <a:srgbClr val="FF66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40" name="Text Box 20" descr="寬右斜對角線"/>
            <p:cNvSpPr txBox="1">
              <a:spLocks noChangeArrowheads="1"/>
            </p:cNvSpPr>
            <p:nvPr/>
          </p:nvSpPr>
          <p:spPr bwMode="auto">
            <a:xfrm>
              <a:off x="732" y="2321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知識地圖</a:t>
              </a:r>
              <a:endPara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744663" y="4413250"/>
            <a:ext cx="1835150" cy="1325563"/>
            <a:chOff x="1291" y="3154"/>
            <a:chExt cx="1156" cy="835"/>
          </a:xfrm>
        </p:grpSpPr>
        <p:sp>
          <p:nvSpPr>
            <p:cNvPr id="8237" name="Oval 22"/>
            <p:cNvSpPr>
              <a:spLocks noChangeArrowheads="1"/>
            </p:cNvSpPr>
            <p:nvPr/>
          </p:nvSpPr>
          <p:spPr bwMode="auto">
            <a:xfrm>
              <a:off x="1291" y="3154"/>
              <a:ext cx="1156" cy="835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38" name="Text Box 23" descr="寬右斜對角線"/>
            <p:cNvSpPr txBox="1">
              <a:spLocks noChangeArrowheads="1"/>
            </p:cNvSpPr>
            <p:nvPr/>
          </p:nvSpPr>
          <p:spPr bwMode="auto">
            <a:xfrm>
              <a:off x="1406" y="3436"/>
              <a:ext cx="9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e-Learning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1744663" y="1133475"/>
            <a:ext cx="1835150" cy="1325563"/>
            <a:chOff x="1291" y="1088"/>
            <a:chExt cx="1156" cy="835"/>
          </a:xfrm>
        </p:grpSpPr>
        <p:sp>
          <p:nvSpPr>
            <p:cNvPr id="8235" name="Oval 25"/>
            <p:cNvSpPr>
              <a:spLocks noChangeArrowheads="1"/>
            </p:cNvSpPr>
            <p:nvPr/>
          </p:nvSpPr>
          <p:spPr bwMode="auto">
            <a:xfrm>
              <a:off x="1291" y="1088"/>
              <a:ext cx="1156" cy="835"/>
            </a:xfrm>
            <a:prstGeom prst="ellipse">
              <a:avLst/>
            </a:prstGeom>
            <a:solidFill>
              <a:srgbClr val="339966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36" name="Text Box 26" descr="寬右斜對角線"/>
            <p:cNvSpPr txBox="1">
              <a:spLocks noChangeArrowheads="1"/>
            </p:cNvSpPr>
            <p:nvPr/>
          </p:nvSpPr>
          <p:spPr bwMode="auto">
            <a:xfrm>
              <a:off x="1455" y="1344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知識社群</a:t>
              </a:r>
              <a:endPara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3165475" y="2700338"/>
            <a:ext cx="1835150" cy="1325562"/>
            <a:chOff x="1291" y="1088"/>
            <a:chExt cx="1156" cy="835"/>
          </a:xfrm>
        </p:grpSpPr>
        <p:sp>
          <p:nvSpPr>
            <p:cNvPr id="8233" name="Oval 28"/>
            <p:cNvSpPr>
              <a:spLocks noChangeArrowheads="1"/>
            </p:cNvSpPr>
            <p:nvPr/>
          </p:nvSpPr>
          <p:spPr bwMode="auto">
            <a:xfrm>
              <a:off x="1291" y="1088"/>
              <a:ext cx="1156" cy="835"/>
            </a:xfrm>
            <a:prstGeom prst="ellipse">
              <a:avLst/>
            </a:prstGeom>
            <a:solidFill>
              <a:srgbClr val="339966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34" name="Text Box 29" descr="寬右斜對角線"/>
            <p:cNvSpPr txBox="1">
              <a:spLocks noChangeArrowheads="1"/>
            </p:cNvSpPr>
            <p:nvPr/>
          </p:nvSpPr>
          <p:spPr bwMode="auto">
            <a:xfrm>
              <a:off x="1455" y="1344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專家黃頁</a:t>
              </a:r>
              <a:endParaRPr kumimoji="0"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8217" name="Text Box 30" descr="寬右斜對角線"/>
          <p:cNvSpPr txBox="1">
            <a:spLocks noChangeArrowheads="1"/>
          </p:cNvSpPr>
          <p:nvPr/>
        </p:nvSpPr>
        <p:spPr bwMode="auto">
          <a:xfrm>
            <a:off x="7437438" y="336550"/>
            <a:ext cx="1222375" cy="419100"/>
          </a:xfrm>
          <a:prstGeom prst="rect">
            <a:avLst/>
          </a:prstGeom>
          <a:noFill/>
          <a:ln w="22225">
            <a:solidFill>
              <a:srgbClr val="A7C4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20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計畫開始</a:t>
            </a:r>
            <a:endParaRPr kumimoji="0" lang="zh-TW" altLang="en-US" sz="16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8218" name="Picture 31" descr="a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1863" y="2047875"/>
            <a:ext cx="9509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9" name="Text Box 32" descr="寬右斜對角線"/>
          <p:cNvSpPr txBox="1">
            <a:spLocks noChangeArrowheads="1"/>
          </p:cNvSpPr>
          <p:nvPr/>
        </p:nvSpPr>
        <p:spPr bwMode="auto">
          <a:xfrm>
            <a:off x="7437438" y="5575300"/>
            <a:ext cx="1222375" cy="419100"/>
          </a:xfrm>
          <a:prstGeom prst="rect">
            <a:avLst/>
          </a:prstGeom>
          <a:noFill/>
          <a:ln w="22225">
            <a:solidFill>
              <a:srgbClr val="A7C4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20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計畫結束</a:t>
            </a:r>
            <a:endParaRPr kumimoji="0" lang="zh-TW" altLang="en-US" sz="16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220" name="Text Box 33" descr="寬右斜對角線"/>
          <p:cNvSpPr txBox="1">
            <a:spLocks noChangeArrowheads="1"/>
          </p:cNvSpPr>
          <p:nvPr/>
        </p:nvSpPr>
        <p:spPr bwMode="auto">
          <a:xfrm>
            <a:off x="7310438" y="1951038"/>
            <a:ext cx="1476375" cy="419100"/>
          </a:xfrm>
          <a:prstGeom prst="rect">
            <a:avLst/>
          </a:prstGeom>
          <a:noFill/>
          <a:ln w="22225">
            <a:solidFill>
              <a:srgbClr val="A7C4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zh-TW" altLang="en-US" sz="20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計畫進行中</a:t>
            </a:r>
            <a:endParaRPr kumimoji="0" lang="zh-TW" altLang="en-US" sz="16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cxnSp>
        <p:nvCxnSpPr>
          <p:cNvPr id="8221" name="AutoShape 34"/>
          <p:cNvCxnSpPr>
            <a:cxnSpLocks noChangeShapeType="1"/>
            <a:stCxn id="8217" idx="2"/>
            <a:endCxn id="8220" idx="0"/>
          </p:cNvCxnSpPr>
          <p:nvPr/>
        </p:nvCxnSpPr>
        <p:spPr bwMode="auto">
          <a:xfrm>
            <a:off x="8048625" y="766763"/>
            <a:ext cx="0" cy="1173162"/>
          </a:xfrm>
          <a:prstGeom prst="straightConnector1">
            <a:avLst/>
          </a:prstGeom>
          <a:noFill/>
          <a:ln w="25400">
            <a:solidFill>
              <a:srgbClr val="99CCFF"/>
            </a:solidFill>
            <a:round/>
            <a:headEnd/>
            <a:tailEnd type="triangle" w="med" len="med"/>
          </a:ln>
        </p:spPr>
      </p:cxnSp>
      <p:cxnSp>
        <p:nvCxnSpPr>
          <p:cNvPr id="8222" name="AutoShape 35"/>
          <p:cNvCxnSpPr>
            <a:cxnSpLocks noChangeShapeType="1"/>
            <a:stCxn id="8220" idx="2"/>
            <a:endCxn id="8219" idx="0"/>
          </p:cNvCxnSpPr>
          <p:nvPr/>
        </p:nvCxnSpPr>
        <p:spPr bwMode="auto">
          <a:xfrm>
            <a:off x="8048625" y="2381250"/>
            <a:ext cx="0" cy="3182938"/>
          </a:xfrm>
          <a:prstGeom prst="straightConnector1">
            <a:avLst/>
          </a:prstGeom>
          <a:noFill/>
          <a:ln w="25400">
            <a:solidFill>
              <a:srgbClr val="99CCFF"/>
            </a:solidFill>
            <a:round/>
            <a:headEnd/>
            <a:tailEnd type="triangle" w="med" len="med"/>
          </a:ln>
        </p:spPr>
      </p:cxnSp>
      <p:graphicFrame>
        <p:nvGraphicFramePr>
          <p:cNvPr id="8195" name="Object 36"/>
          <p:cNvGraphicFramePr>
            <a:graphicFrameLocks noChangeAspect="1"/>
          </p:cNvGraphicFramePr>
          <p:nvPr/>
        </p:nvGraphicFramePr>
        <p:xfrm>
          <a:off x="7437438" y="755650"/>
          <a:ext cx="508000" cy="904875"/>
        </p:xfrm>
        <a:graphic>
          <a:graphicData uri="http://schemas.openxmlformats.org/presentationml/2006/ole">
            <p:oleObj spid="_x0000_s3075" name="多媒體項目" r:id="rId5" imgW="654480" imgH="1167120" progId="MS_ClipArt_Gallery.2">
              <p:embed/>
            </p:oleObj>
          </a:graphicData>
        </a:graphic>
      </p:graphicFrame>
      <p:graphicFrame>
        <p:nvGraphicFramePr>
          <p:cNvPr id="8196" name="Object 37"/>
          <p:cNvGraphicFramePr>
            <a:graphicFrameLocks noChangeAspect="1"/>
          </p:cNvGraphicFramePr>
          <p:nvPr/>
        </p:nvGraphicFramePr>
        <p:xfrm>
          <a:off x="3146425" y="2459038"/>
          <a:ext cx="433388" cy="773112"/>
        </p:xfrm>
        <a:graphic>
          <a:graphicData uri="http://schemas.openxmlformats.org/presentationml/2006/ole">
            <p:oleObj spid="_x0000_s3076" name="多媒體項目" r:id="rId6" imgW="654480" imgH="1167120" progId="MS_ClipArt_Gallery.2">
              <p:embed/>
            </p:oleObj>
          </a:graphicData>
        </a:graphic>
      </p:graphicFrame>
      <p:graphicFrame>
        <p:nvGraphicFramePr>
          <p:cNvPr id="8197" name="Object 38"/>
          <p:cNvGraphicFramePr>
            <a:graphicFrameLocks noChangeAspect="1"/>
          </p:cNvGraphicFramePr>
          <p:nvPr/>
        </p:nvGraphicFramePr>
        <p:xfrm>
          <a:off x="8226425" y="779463"/>
          <a:ext cx="508000" cy="906462"/>
        </p:xfrm>
        <a:graphic>
          <a:graphicData uri="http://schemas.openxmlformats.org/presentationml/2006/ole">
            <p:oleObj spid="_x0000_s3077" name="多媒體項目" r:id="rId7" imgW="654480" imgH="1167120" progId="MS_ClipArt_Gallery.2">
              <p:embed/>
            </p:oleObj>
          </a:graphicData>
        </a:graphic>
      </p:graphicFrame>
      <p:graphicFrame>
        <p:nvGraphicFramePr>
          <p:cNvPr id="8198" name="Object 39"/>
          <p:cNvGraphicFramePr>
            <a:graphicFrameLocks noChangeAspect="1"/>
          </p:cNvGraphicFramePr>
          <p:nvPr/>
        </p:nvGraphicFramePr>
        <p:xfrm>
          <a:off x="4124325" y="2370138"/>
          <a:ext cx="209550" cy="785812"/>
        </p:xfrm>
        <a:graphic>
          <a:graphicData uri="http://schemas.openxmlformats.org/presentationml/2006/ole">
            <p:oleObj spid="_x0000_s3078" name="多媒體項目" r:id="rId8" imgW="893160" imgH="3334680" progId="MS_ClipArt_Gallery.2">
              <p:embed/>
            </p:oleObj>
          </a:graphicData>
        </a:graphic>
      </p:graphicFrame>
      <p:graphicFrame>
        <p:nvGraphicFramePr>
          <p:cNvPr id="8199" name="Object 40"/>
          <p:cNvGraphicFramePr>
            <a:graphicFrameLocks noChangeAspect="1"/>
          </p:cNvGraphicFramePr>
          <p:nvPr/>
        </p:nvGraphicFramePr>
        <p:xfrm>
          <a:off x="3659188" y="2614613"/>
          <a:ext cx="465137" cy="476250"/>
        </p:xfrm>
        <a:graphic>
          <a:graphicData uri="http://schemas.openxmlformats.org/presentationml/2006/ole">
            <p:oleObj spid="_x0000_s3079" name="多媒體項目" r:id="rId9" imgW="1190160" imgH="1218600" progId="MS_ClipArt_Gallery.2">
              <p:embed/>
            </p:oleObj>
          </a:graphicData>
        </a:graphic>
      </p:graphicFrame>
      <p:graphicFrame>
        <p:nvGraphicFramePr>
          <p:cNvPr id="8200" name="Object 41"/>
          <p:cNvGraphicFramePr>
            <a:graphicFrameLocks noChangeAspect="1"/>
          </p:cNvGraphicFramePr>
          <p:nvPr/>
        </p:nvGraphicFramePr>
        <p:xfrm>
          <a:off x="7912100" y="766763"/>
          <a:ext cx="366713" cy="815975"/>
        </p:xfrm>
        <a:graphic>
          <a:graphicData uri="http://schemas.openxmlformats.org/presentationml/2006/ole">
            <p:oleObj spid="_x0000_s3080" name="多媒體項目" r:id="rId10" imgW="541800" imgH="1200240" progId="MS_ClipArt_Gallery.2">
              <p:embed/>
            </p:oleObj>
          </a:graphicData>
        </a:graphic>
      </p:graphicFrame>
      <p:graphicFrame>
        <p:nvGraphicFramePr>
          <p:cNvPr id="8201" name="Object 42"/>
          <p:cNvGraphicFramePr>
            <a:graphicFrameLocks noChangeAspect="1"/>
          </p:cNvGraphicFramePr>
          <p:nvPr/>
        </p:nvGraphicFramePr>
        <p:xfrm>
          <a:off x="4432300" y="2459038"/>
          <a:ext cx="312738" cy="696912"/>
        </p:xfrm>
        <a:graphic>
          <a:graphicData uri="http://schemas.openxmlformats.org/presentationml/2006/ole">
            <p:oleObj spid="_x0000_s3081" name="多媒體項目" r:id="rId11" imgW="541800" imgH="1200240" progId="MS_ClipArt_Gallery.2">
              <p:embed/>
            </p:oleObj>
          </a:graphicData>
        </a:graphic>
      </p:graphicFrame>
      <p:pic>
        <p:nvPicPr>
          <p:cNvPr id="8223" name="Picture 43" descr="28-knowledge-management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310438" y="2189163"/>
            <a:ext cx="160813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202" name="Object 44"/>
          <p:cNvGraphicFramePr>
            <a:graphicFrameLocks noChangeAspect="1"/>
          </p:cNvGraphicFramePr>
          <p:nvPr/>
        </p:nvGraphicFramePr>
        <p:xfrm>
          <a:off x="7283450" y="4932363"/>
          <a:ext cx="628650" cy="642937"/>
        </p:xfrm>
        <a:graphic>
          <a:graphicData uri="http://schemas.openxmlformats.org/presentationml/2006/ole">
            <p:oleObj spid="_x0000_s3082" name="多媒體項目" r:id="rId13" imgW="630000" imgH="643680" progId="MS_ClipArt_Gallery.2">
              <p:embed/>
            </p:oleObj>
          </a:graphicData>
        </a:graphic>
      </p:graphicFrame>
      <p:graphicFrame>
        <p:nvGraphicFramePr>
          <p:cNvPr id="8203" name="Object 45"/>
          <p:cNvGraphicFramePr>
            <a:graphicFrameLocks noChangeAspect="1"/>
          </p:cNvGraphicFramePr>
          <p:nvPr/>
        </p:nvGraphicFramePr>
        <p:xfrm>
          <a:off x="8153400" y="5195888"/>
          <a:ext cx="754063" cy="368300"/>
        </p:xfrm>
        <a:graphic>
          <a:graphicData uri="http://schemas.openxmlformats.org/presentationml/2006/ole">
            <p:oleObj spid="_x0000_s3083" name="多媒體項目" r:id="rId14" imgW="1035720" imgH="504720" progId="MS_ClipArt_Gallery.2">
              <p:embed/>
            </p:oleObj>
          </a:graphicData>
        </a:graphic>
      </p:graphicFrame>
      <p:pic>
        <p:nvPicPr>
          <p:cNvPr id="8224" name="Picture 46" descr="a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4838" y="4860925"/>
            <a:ext cx="4349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5" name="Picture 47" descr="寬右斜對角線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44663" y="908050"/>
            <a:ext cx="900112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6" name="Picture 48" descr="寬右斜對角線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373688" y="5318125"/>
            <a:ext cx="90011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7" name="Picture 49" descr="寬右斜對角線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882775" y="5318125"/>
            <a:ext cx="9017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8" name="Picture 50" descr="3508-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127625" y="755650"/>
            <a:ext cx="1374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9" name="Picture 51" descr="寬右斜對角線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6115050" y="2292350"/>
            <a:ext cx="900113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0" name="Picture 52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6543675" y="0"/>
            <a:ext cx="89376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31" name="Text Box 53" descr="寬右斜對角線"/>
          <p:cNvSpPr txBox="1">
            <a:spLocks noChangeArrowheads="1"/>
          </p:cNvSpPr>
          <p:nvPr/>
        </p:nvSpPr>
        <p:spPr bwMode="auto">
          <a:xfrm>
            <a:off x="7451725" y="0"/>
            <a:ext cx="1466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ISO 9001:2000</a:t>
            </a:r>
            <a:endParaRPr kumimoji="0" lang="en-US" altLang="zh-TW" sz="1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8204" name="Object 54"/>
          <p:cNvGraphicFramePr>
            <a:graphicFrameLocks noChangeAspect="1"/>
          </p:cNvGraphicFramePr>
          <p:nvPr/>
        </p:nvGraphicFramePr>
        <p:xfrm>
          <a:off x="8153400" y="3540125"/>
          <a:ext cx="393700" cy="873125"/>
        </p:xfrm>
        <a:graphic>
          <a:graphicData uri="http://schemas.openxmlformats.org/presentationml/2006/ole">
            <p:oleObj spid="_x0000_s3084" name="多媒體項目" r:id="rId22" imgW="541800" imgH="1200240" progId="MS_ClipArt_Gallery.2">
              <p:embed/>
            </p:oleObj>
          </a:graphicData>
        </a:graphic>
      </p:graphicFrame>
      <p:graphicFrame>
        <p:nvGraphicFramePr>
          <p:cNvPr id="8205" name="Object 55"/>
          <p:cNvGraphicFramePr>
            <a:graphicFrameLocks noChangeAspect="1"/>
          </p:cNvGraphicFramePr>
          <p:nvPr/>
        </p:nvGraphicFramePr>
        <p:xfrm>
          <a:off x="7262813" y="3744913"/>
          <a:ext cx="962025" cy="873125"/>
        </p:xfrm>
        <a:graphic>
          <a:graphicData uri="http://schemas.openxmlformats.org/presentationml/2006/ole">
            <p:oleObj spid="_x0000_s3085" name="多媒體項目" r:id="rId23" imgW="1744560" imgH="1584360" progId="MS_ClipArt_Gallery.2">
              <p:embed/>
            </p:oleObj>
          </a:graphicData>
        </a:graphic>
      </p:graphicFrame>
      <p:graphicFrame>
        <p:nvGraphicFramePr>
          <p:cNvPr id="8206" name="Object 56"/>
          <p:cNvGraphicFramePr>
            <a:graphicFrameLocks noChangeAspect="1"/>
          </p:cNvGraphicFramePr>
          <p:nvPr/>
        </p:nvGraphicFramePr>
        <p:xfrm>
          <a:off x="8153400" y="3884613"/>
          <a:ext cx="823913" cy="733425"/>
        </p:xfrm>
        <a:graphic>
          <a:graphicData uri="http://schemas.openxmlformats.org/presentationml/2006/ole">
            <p:oleObj spid="_x0000_s3086" name="多媒體項目" r:id="rId24" imgW="1775520" imgH="1582200" progId="MS_ClipArt_Gallery.2">
              <p:embed/>
            </p:oleObj>
          </a:graphicData>
        </a:graphic>
      </p:graphicFrame>
      <p:sp>
        <p:nvSpPr>
          <p:cNvPr id="8232" name="Rectangle 57" descr="寬右斜對角線"/>
          <p:cNvSpPr>
            <a:spLocks noChangeArrowheads="1"/>
          </p:cNvSpPr>
          <p:nvPr/>
        </p:nvSpPr>
        <p:spPr bwMode="auto">
          <a:xfrm>
            <a:off x="5241925" y="6199188"/>
            <a:ext cx="3206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摘自營建署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93.9.1</a:t>
            </a:r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知識管理研討會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423</Words>
  <Application>Microsoft Office PowerPoint</Application>
  <PresentationFormat>如螢幕大小 (4:3)</PresentationFormat>
  <Paragraphs>105</Paragraphs>
  <Slides>7</Slides>
  <Notes>5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0" baseType="lpstr">
      <vt:lpstr>教學目標</vt:lpstr>
      <vt:lpstr>Microsoft 多媒體藝廊</vt:lpstr>
      <vt:lpstr>Microsoft Word 圖片</vt:lpstr>
      <vt:lpstr>投影片 1</vt:lpstr>
      <vt:lpstr>中興工程顧問的知識管理</vt:lpstr>
      <vt:lpstr>中興工程顧問的知識管理</vt:lpstr>
      <vt:lpstr>投影片 4</vt:lpstr>
      <vt:lpstr>中興工程顧問的知識管理</vt:lpstr>
      <vt:lpstr>投影片 6</vt:lpstr>
      <vt:lpstr>投影片 7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</cp:revision>
  <dcterms:created xsi:type="dcterms:W3CDTF">2010-07-13T09:47:25Z</dcterms:created>
  <dcterms:modified xsi:type="dcterms:W3CDTF">2010-07-13T09:48:15Z</dcterms:modified>
</cp:coreProperties>
</file>